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4"/>
  </p:sldMasterIdLst>
  <p:notesMasterIdLst>
    <p:notesMasterId r:id="rId24"/>
  </p:notesMasterIdLst>
  <p:sldIdLst>
    <p:sldId id="268" r:id="rId5"/>
    <p:sldId id="608" r:id="rId6"/>
    <p:sldId id="609" r:id="rId7"/>
    <p:sldId id="578" r:id="rId8"/>
    <p:sldId id="607" r:id="rId9"/>
    <p:sldId id="610" r:id="rId10"/>
    <p:sldId id="606" r:id="rId11"/>
    <p:sldId id="611" r:id="rId12"/>
    <p:sldId id="579" r:id="rId13"/>
    <p:sldId id="586" r:id="rId14"/>
    <p:sldId id="615" r:id="rId15"/>
    <p:sldId id="589" r:id="rId16"/>
    <p:sldId id="617" r:id="rId17"/>
    <p:sldId id="591" r:id="rId18"/>
    <p:sldId id="616" r:id="rId19"/>
    <p:sldId id="582" r:id="rId20"/>
    <p:sldId id="601" r:id="rId21"/>
    <p:sldId id="613" r:id="rId22"/>
    <p:sldId id="59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765"/>
    <a:srgbClr val="891B1B"/>
    <a:srgbClr val="A12120"/>
    <a:srgbClr val="7A1818"/>
    <a:srgbClr val="F8F8F8"/>
    <a:srgbClr val="FF4B4B"/>
    <a:srgbClr val="F08888"/>
    <a:srgbClr val="FF6969"/>
    <a:srgbClr val="F7BFBF"/>
    <a:srgbClr val="002F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83D84-0F37-468B-9AA7-DF1EC10EB9C6}" v="41" dt="2023-03-29T16:18:44.9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224" autoAdjust="0"/>
  </p:normalViewPr>
  <p:slideViewPr>
    <p:cSldViewPr snapToGrid="0">
      <p:cViewPr varScale="1">
        <p:scale>
          <a:sx n="73" d="100"/>
          <a:sy n="73" d="100"/>
        </p:scale>
        <p:origin x="3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D76D23-27F9-B245-B55C-563520A7EF2F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B34D7E-2FF6-C44E-B444-F928A2732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87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5506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5336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5081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9600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4161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34754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20270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6649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5790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2684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332493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2519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3364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11687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12516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553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32275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3088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8813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344ED-7465-5548-9D1E-B7146FB64F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3921EA-C5E3-8142-9B60-77F2938BB6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4F35E-A59C-C34B-A581-438216DFC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1D7CA-D72E-AB41-83A9-47C2D7EEA341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16B86-508B-2647-83F2-9F9150D91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9D46C-E343-7F43-B01C-E127D05F1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4335-BFBF-FE49-8CF1-2C97871CA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379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18950-8B02-174F-866D-E3450690A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D749D-B602-FE41-9E68-B46BC69EC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F7392E-9729-1249-B07B-EF9F27260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1D7CA-D72E-AB41-83A9-47C2D7EEA341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4391C-EED8-214F-AA95-6D2ACF88A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DD8ECC-D049-4B4E-8577-D3A6E312C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4335-BFBF-FE49-8CF1-2C97871CA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047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B46A7-AF1C-5A41-9414-8CD793726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D78957-C4AC-604B-AEB3-E598984F8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2C809-78B4-2A45-B3E2-0348AC526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1D7CA-D72E-AB41-83A9-47C2D7EEA341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5D626-5972-494A-A205-BD9470303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C0C2F-9254-1241-8F38-9D82188DB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4335-BFBF-FE49-8CF1-2C97871CA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562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6474E-52EA-0245-B9D4-DFAC20D5C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DFDC0-8A83-1547-BB95-97111D785D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4F9E35-6703-634A-B2CD-33C0057B1A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F18DA8-7CE2-344C-A94B-5F0E4830D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1D7CA-D72E-AB41-83A9-47C2D7EEA341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9598DB-D9FF-ED45-BAC1-68FE40AFD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2E73A1-FD63-484B-8FAC-B3E1EF3E4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4335-BFBF-FE49-8CF1-2C97871CA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89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77D77-7B06-A945-A23E-F87897EA1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E7FD2-8C09-A64D-A960-C561056EB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BC6153-C2E9-D044-BD50-ACC81E9C0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76B960-C4D1-784D-95E2-D7347E3DE5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390283-DCA6-F144-A426-3997F8EEF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905B94-CEFA-2A4E-B6DC-EF58E0C51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1D7CA-D72E-AB41-83A9-47C2D7EEA341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587327-9090-0045-8EBB-B20FE0882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F2F686-AC02-4641-A372-C93F53DA0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4335-BFBF-FE49-8CF1-2C97871CA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557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3D384-B0FE-4D48-AC1F-D0CB8E3D7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EAC36E-0C95-384F-B5A0-C41E0D759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1D7CA-D72E-AB41-83A9-47C2D7EEA341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F9A29A-A02E-ED4A-AA1B-80B4DE179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755D84-1A0E-DD42-8F5C-5867DB7FF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4335-BFBF-FE49-8CF1-2C97871CA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172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D92529-C25F-0E49-8308-B83A6BA3E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1D7CA-D72E-AB41-83A9-47C2D7EEA341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FAE631-F3EE-F74D-AA07-15E022235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DDA37A-F0FB-B844-A2E0-47BED85E0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4335-BFBF-FE49-8CF1-2C97871CA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551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844E6-130D-A242-9B3F-72F5F9A1C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E8BD0-AB8C-8249-926A-135CE73D4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1874D-2E1D-4945-9E51-910EB203B6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E7635A-C374-2049-9B68-570E1AD23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1D7CA-D72E-AB41-83A9-47C2D7EEA341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843317-26FC-C14A-A96B-1C064B959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1A7E3A-1E1F-F74D-B6C8-F00AE757B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4335-BFBF-FE49-8CF1-2C97871CA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88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42A72-C0AE-FB4C-BA74-88496FD93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16324B-A47C-2940-B70C-DB8DB93442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78A46-7041-A54E-963E-0012E1A52C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29BA1-74C4-AA49-875E-A55FE5313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1D7CA-D72E-AB41-83A9-47C2D7EEA341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4FD539-FCD5-5B41-9AEC-5BB764910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05AB34-4A2B-D14F-B2EA-A9F5C6D6D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4335-BFBF-FE49-8CF1-2C97871CA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824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26F53-E3C9-DE43-8398-7458C0518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DDF242-F637-1541-BA9C-4DF5EF9345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219F7-3F6A-6A4E-B939-EE8EA065E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1D7CA-D72E-AB41-83A9-47C2D7EEA341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70199-4231-FD4D-A7B0-A074BE653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AFF96-DD3D-8849-8F35-ADCC92F3E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4335-BFBF-FE49-8CF1-2C97871CA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864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2417FF-2BA2-E344-921D-644C55434B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AF8119-FA2D-4246-B55A-1754CC7EFA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822C4-2B31-3D46-8FDA-DB4847EFF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1D7CA-D72E-AB41-83A9-47C2D7EEA341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F1E07-6DAA-3B49-850C-C0FA44E88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E57B6-E2D1-D748-8D3E-EDDCCEECA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4335-BFBF-FE49-8CF1-2C97871CA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79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1843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9657A3-88ED-5B4D-985D-B714BFFF1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702F4-5354-A54C-B24A-E4180ACCA6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7D89E0-CF3E-7740-ABFC-BF7844A27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1D7CA-D72E-AB41-83A9-47C2D7EEA341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E8FB7-899E-7141-AF3C-87B5F3BDEA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434B9-EAC4-754B-AD15-F896ABF88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B4335-BFBF-FE49-8CF1-2C97871CA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317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6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hyperlink" Target="https://www.ftlauderdalecc.com/" TargetMode="External"/><Relationship Id="rId4" Type="http://schemas.openxmlformats.org/officeDocument/2006/relationships/hyperlink" Target="https://events.hawaiiconvention.com/" TargetMode="External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tour.panoee.com/bccc-test/6414b58fd0f6bc324f9cfdf8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www.youtube.com/watch?v=ckGI5ugyIrc&amp;t=164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share.earthcam.net/tJ90CoLmq7TzrY396Yd88JrMKSimyIMzwVll8gwgNyY!/broward_county_convention_center_&amp;_hotel/constructioncam_xir/live" TargetMode="External"/><Relationship Id="rId5" Type="http://schemas.openxmlformats.org/officeDocument/2006/relationships/hyperlink" Target="https://map.concept3d.com/?id=1107#!ct/25427,24748,24747,24709,24708,22261?s/?sbc/" TargetMode="External"/><Relationship Id="rId4" Type="http://schemas.openxmlformats.org/officeDocument/2006/relationships/hyperlink" Target="https://www.youtube.com/watch?v=3oiHC7gxbKw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">
            <a:extLst>
              <a:ext uri="{FF2B5EF4-FFF2-40B4-BE49-F238E27FC236}">
                <a16:creationId xmlns:a16="http://schemas.microsoft.com/office/drawing/2014/main" id="{0C146AC2-D5A5-8D4B-A138-72F4A1FCF5D7}"/>
              </a:ext>
            </a:extLst>
          </p:cNvPr>
          <p:cNvSpPr/>
          <p:nvPr/>
        </p:nvSpPr>
        <p:spPr>
          <a:xfrm rot="10800000">
            <a:off x="7383109" y="-33274"/>
            <a:ext cx="5025124" cy="6926329"/>
          </a:xfrm>
          <a:custGeom>
            <a:avLst/>
            <a:gdLst>
              <a:gd name="connsiteX0" fmla="*/ 0 w 21600"/>
              <a:gd name="connsiteY0" fmla="*/ 0 h 21600"/>
              <a:gd name="connsiteX1" fmla="*/ 18386 w 21600"/>
              <a:gd name="connsiteY1" fmla="*/ 8 h 21600"/>
              <a:gd name="connsiteX2" fmla="*/ 21600 w 21600"/>
              <a:gd name="connsiteY2" fmla="*/ 21600 h 21600"/>
              <a:gd name="connsiteX3" fmla="*/ 0 w 21600"/>
              <a:gd name="connsiteY3" fmla="*/ 21557 h 21600"/>
              <a:gd name="connsiteX4" fmla="*/ 0 w 21600"/>
              <a:gd name="connsiteY4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18386" y="8"/>
                </a:lnTo>
                <a:lnTo>
                  <a:pt x="21600" y="21600"/>
                </a:lnTo>
                <a:lnTo>
                  <a:pt x="0" y="21557"/>
                </a:lnTo>
                <a:lnTo>
                  <a:pt x="0" y="0"/>
                </a:lnTo>
                <a:close/>
              </a:path>
            </a:pathLst>
          </a:custGeom>
          <a:solidFill>
            <a:srgbClr val="1B2E6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" name="Line">
            <a:extLst>
              <a:ext uri="{FF2B5EF4-FFF2-40B4-BE49-F238E27FC236}">
                <a16:creationId xmlns:a16="http://schemas.microsoft.com/office/drawing/2014/main" id="{17E42DD6-B97C-3748-A34A-1984365EC078}"/>
              </a:ext>
            </a:extLst>
          </p:cNvPr>
          <p:cNvSpPr/>
          <p:nvPr/>
        </p:nvSpPr>
        <p:spPr>
          <a:xfrm flipH="1" flipV="1">
            <a:off x="7092442" y="-2877169"/>
            <a:ext cx="1190905" cy="11330695"/>
          </a:xfrm>
          <a:prstGeom prst="line">
            <a:avLst/>
          </a:prstGeom>
          <a:ln w="73025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" name="MELBOURNE…">
            <a:extLst>
              <a:ext uri="{FF2B5EF4-FFF2-40B4-BE49-F238E27FC236}">
                <a16:creationId xmlns:a16="http://schemas.microsoft.com/office/drawing/2014/main" id="{D74126A1-2ED4-0847-A345-1199411977E0}"/>
              </a:ext>
            </a:extLst>
          </p:cNvPr>
          <p:cNvSpPr txBox="1"/>
          <p:nvPr/>
        </p:nvSpPr>
        <p:spPr>
          <a:xfrm>
            <a:off x="8204743" y="3404505"/>
            <a:ext cx="3663984" cy="1087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r">
              <a:defRPr sz="6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3200" b="1" dirty="0">
                <a:latin typeface="Century Gothic" panose="020B0502020202020204" pitchFamily="34" charset="0"/>
                <a:ea typeface="Source Sans Pro" panose="020B0503030403020204" pitchFamily="34" charset="0"/>
              </a:rPr>
              <a:t>Where to in</a:t>
            </a:r>
            <a:endParaRPr sz="3200" b="1" dirty="0">
              <a:latin typeface="Century Gothic" panose="020B0502020202020204" pitchFamily="34" charset="0"/>
              <a:ea typeface="Source Sans Pro" panose="020B0503030403020204" pitchFamily="34" charset="0"/>
            </a:endParaRPr>
          </a:p>
          <a:p>
            <a:pPr algn="r">
              <a:defRPr sz="6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3200" b="1" dirty="0">
                <a:latin typeface="Century Gothic" panose="020B0502020202020204" pitchFamily="34" charset="0"/>
                <a:ea typeface="Source Sans Pro" panose="020B0503030403020204" pitchFamily="34" charset="0"/>
              </a:rPr>
              <a:t>20</a:t>
            </a:r>
            <a:r>
              <a:rPr lang="en-US" sz="3200" b="1" dirty="0">
                <a:latin typeface="Century Gothic" panose="020B0502020202020204" pitchFamily="34" charset="0"/>
                <a:ea typeface="Source Sans Pro" panose="020B0503030403020204" pitchFamily="34" charset="0"/>
              </a:rPr>
              <a:t>25?</a:t>
            </a:r>
            <a:endParaRPr sz="3200" b="1" dirty="0">
              <a:latin typeface="Century Gothic" panose="020B0502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8" name="8th">
            <a:extLst>
              <a:ext uri="{FF2B5EF4-FFF2-40B4-BE49-F238E27FC236}">
                <a16:creationId xmlns:a16="http://schemas.microsoft.com/office/drawing/2014/main" id="{EEE6D1AC-3D90-244E-86BC-5D0E64C6B4FD}"/>
              </a:ext>
            </a:extLst>
          </p:cNvPr>
          <p:cNvSpPr txBox="1"/>
          <p:nvPr/>
        </p:nvSpPr>
        <p:spPr>
          <a:xfrm>
            <a:off x="3227197" y="2726624"/>
            <a:ext cx="1333698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900" b="0">
                <a:solidFill>
                  <a:srgbClr val="FCEE4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4800" b="1" dirty="0">
                <a:latin typeface="Century Gothic" panose="020B0502020202020204" pitchFamily="34" charset="0"/>
                <a:ea typeface="Source Sans Pro" panose="020B0503030403020204" pitchFamily="34" charset="0"/>
              </a:rPr>
              <a:t>11</a:t>
            </a:r>
            <a:r>
              <a:rPr sz="4800" b="1" baseline="30000" dirty="0">
                <a:latin typeface="Century Gothic" panose="020B0502020202020204" pitchFamily="34" charset="0"/>
                <a:ea typeface="Source Sans Pro" panose="020B0503030403020204" pitchFamily="34" charset="0"/>
              </a:rPr>
              <a:t>th</a:t>
            </a:r>
            <a:r>
              <a:rPr lang="en-US" sz="4800" b="1" dirty="0">
                <a:latin typeface="Century Gothic" panose="020B0502020202020204" pitchFamily="34" charset="0"/>
                <a:ea typeface="Source Sans Pro" panose="020B0503030403020204" pitchFamily="34" charset="0"/>
              </a:rPr>
              <a:t> </a:t>
            </a:r>
            <a:endParaRPr sz="4000" b="1" dirty="0">
              <a:latin typeface="Century Gothic" panose="020B0502020202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9" name="WORLD GLAUCOMA CONGRESS">
            <a:extLst>
              <a:ext uri="{FF2B5EF4-FFF2-40B4-BE49-F238E27FC236}">
                <a16:creationId xmlns:a16="http://schemas.microsoft.com/office/drawing/2014/main" id="{8CB620E5-F18F-A941-BD71-2CFB0C972A40}"/>
              </a:ext>
            </a:extLst>
          </p:cNvPr>
          <p:cNvSpPr txBox="1"/>
          <p:nvPr/>
        </p:nvSpPr>
        <p:spPr>
          <a:xfrm>
            <a:off x="3227197" y="3393844"/>
            <a:ext cx="5178500" cy="1087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65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3200" b="1" dirty="0">
                <a:latin typeface="Century Gothic" panose="020B0502020202020204" pitchFamily="34" charset="0"/>
                <a:ea typeface="Source Sans Pro" panose="020B0503030403020204" pitchFamily="34" charset="0"/>
              </a:rPr>
              <a:t>WORLD GLAUCOMA</a:t>
            </a:r>
            <a:endParaRPr lang="en-US" sz="3200" b="1" dirty="0">
              <a:latin typeface="Century Gothic" panose="020B0502020202020204" pitchFamily="34" charset="0"/>
              <a:ea typeface="Source Sans Pro" panose="020B0503030403020204" pitchFamily="34" charset="0"/>
            </a:endParaRPr>
          </a:p>
          <a:p>
            <a:r>
              <a:rPr sz="3200" b="1" dirty="0">
                <a:latin typeface="Century Gothic" panose="020B0502020202020204" pitchFamily="34" charset="0"/>
                <a:ea typeface="Source Sans Pro" panose="020B0503030403020204" pitchFamily="34" charset="0"/>
              </a:rPr>
              <a:t>CONGRESS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BCDE72-3646-6C43-B507-E55CA5C33C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01" y="2197114"/>
            <a:ext cx="2479205" cy="246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26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78 0.00081 L 1.08816 0.0074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44" y="32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left)">
                                      <p:cBhvr>
                                        <p:cTn id="13" dur="200" fill="hold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left)">
                                      <p:cBhvr>
                                        <p:cTn id="16" dur="700" fill="hold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04167E-6 -1.48148E-6 L 0.42474 -1.48148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7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45833E-6 0 L 0.42539 0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63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22" presetClass="exit" presetSubtype="8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left)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  <p:bldP spid="6" grpId="0" animBg="1" advAuto="0"/>
      <p:bldP spid="6" grpId="1" animBg="1"/>
      <p:bldP spid="8" grpId="0" animBg="1" advAuto="0"/>
      <p:bldP spid="9" grpId="0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WGAlogo-normal-transparentBG copy.pdf" descr="WGAlogo-normal-transparentBG copy.pdf"/>
          <p:cNvPicPr>
            <a:picLocks noChangeAspect="1"/>
          </p:cNvPicPr>
          <p:nvPr/>
        </p:nvPicPr>
        <p:blipFill>
          <a:blip r:embed="rId3"/>
          <a:srcRect r="60709"/>
          <a:stretch>
            <a:fillRect/>
          </a:stretch>
        </p:blipFill>
        <p:spPr>
          <a:xfrm>
            <a:off x="162503" y="139163"/>
            <a:ext cx="1346752" cy="13135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2E0DBB0-EAF7-290E-6C46-830F50E2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CONGRESS ROTATION</a:t>
            </a:r>
            <a:endParaRPr lang="en-NL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344393-6FA7-4B16-AA5C-0264EC58D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2400" dirty="0">
              <a:solidFill>
                <a:schemeClr val="bg1"/>
              </a:solidFill>
              <a:effectLst/>
              <a:latin typeface="Source Sans Pro" panose="020B05030304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GB" sz="2400" dirty="0">
              <a:solidFill>
                <a:schemeClr val="bg1"/>
              </a:solidFill>
              <a:latin typeface="Source Sans Pro" panose="020B05030304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GB" sz="2400" dirty="0">
                <a:solidFill>
                  <a:schemeClr val="bg1"/>
                </a:solidFill>
                <a:effectLst/>
                <a:latin typeface="Source Sans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congress is biennial, and its location rotates between </a:t>
            </a:r>
            <a:r>
              <a:rPr lang="en-GB" sz="2400" b="1" dirty="0">
                <a:solidFill>
                  <a:srgbClr val="FFFF00"/>
                </a:solidFill>
                <a:effectLst/>
                <a:latin typeface="Source Sans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Europe, Asia and America</a:t>
            </a:r>
            <a:r>
              <a:rPr lang="en-GB" sz="2400" dirty="0">
                <a:solidFill>
                  <a:schemeClr val="bg1"/>
                </a:solidFill>
                <a:effectLst/>
                <a:latin typeface="Source Sans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The period between two congresses held in the same country should not be less than 20 years under normal circumstances.</a:t>
            </a:r>
            <a:endParaRPr lang="en-NL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00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WGAlogo-normal-transparentBG copy.pdf" descr="WGAlogo-normal-transparentBG copy.pdf"/>
          <p:cNvPicPr>
            <a:picLocks noChangeAspect="1"/>
          </p:cNvPicPr>
          <p:nvPr/>
        </p:nvPicPr>
        <p:blipFill>
          <a:blip r:embed="rId3"/>
          <a:srcRect r="60709"/>
          <a:stretch>
            <a:fillRect/>
          </a:stretch>
        </p:blipFill>
        <p:spPr>
          <a:xfrm>
            <a:off x="162503" y="139163"/>
            <a:ext cx="1346752" cy="13135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2E0DBB0-EAF7-290E-6C46-830F50E2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2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LOOKING BACK AT PREVIOUS EDITIONS</a:t>
            </a:r>
            <a:endParaRPr lang="en-NL" sz="42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9D020917-E1DA-C078-CCA4-B495C1284E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3182940"/>
              </p:ext>
            </p:extLst>
          </p:nvPr>
        </p:nvGraphicFramePr>
        <p:xfrm>
          <a:off x="1708484" y="2035187"/>
          <a:ext cx="8775031" cy="38610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44948">
                  <a:extLst>
                    <a:ext uri="{9D8B030D-6E8A-4147-A177-3AD203B41FA5}">
                      <a16:colId xmlns:a16="http://schemas.microsoft.com/office/drawing/2014/main" val="1066135062"/>
                    </a:ext>
                  </a:extLst>
                </a:gridCol>
                <a:gridCol w="1544034">
                  <a:extLst>
                    <a:ext uri="{9D8B030D-6E8A-4147-A177-3AD203B41FA5}">
                      <a16:colId xmlns:a16="http://schemas.microsoft.com/office/drawing/2014/main" val="3196473874"/>
                    </a:ext>
                  </a:extLst>
                </a:gridCol>
                <a:gridCol w="2710941">
                  <a:extLst>
                    <a:ext uri="{9D8B030D-6E8A-4147-A177-3AD203B41FA5}">
                      <a16:colId xmlns:a16="http://schemas.microsoft.com/office/drawing/2014/main" val="2378357960"/>
                    </a:ext>
                  </a:extLst>
                </a:gridCol>
                <a:gridCol w="2075108">
                  <a:extLst>
                    <a:ext uri="{9D8B030D-6E8A-4147-A177-3AD203B41FA5}">
                      <a16:colId xmlns:a16="http://schemas.microsoft.com/office/drawing/2014/main" val="413543497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Editions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Dates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Locations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Rotation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D3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9388291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WGC-2005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(1</a:t>
                      </a:r>
                      <a:r>
                        <a:rPr lang="en-US" sz="1400" baseline="300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st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edition)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July 6 - 9 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Vienna, </a:t>
                      </a:r>
                      <a:r>
                        <a:rPr lang="en-US" sz="140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Austria</a:t>
                      </a:r>
                      <a:endParaRPr lang="en-NL" sz="1400" b="1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Europe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482785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WGC-2007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(2</a:t>
                      </a:r>
                      <a:r>
                        <a:rPr lang="en-US" sz="1400" baseline="300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nd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edition)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July 18 - 21 </a:t>
                      </a:r>
                      <a:endParaRPr lang="en-NL" sz="14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Singapore, Rep. of </a:t>
                      </a:r>
                      <a:r>
                        <a:rPr lang="en-US" sz="140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Singapore</a:t>
                      </a:r>
                      <a:endParaRPr lang="en-NL" sz="1400" b="1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Asia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295733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WGC-2009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(3</a:t>
                      </a:r>
                      <a:r>
                        <a:rPr lang="en-US" sz="1400" baseline="300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rd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edition)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July 8 - 11 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Boston, </a:t>
                      </a:r>
                      <a:r>
                        <a:rPr lang="en-US" sz="140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USA</a:t>
                      </a:r>
                      <a:endParaRPr lang="en-NL" sz="1400" b="1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North-America</a:t>
                      </a:r>
                      <a:endParaRPr lang="en-NL" sz="14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564005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WGC-2011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(4</a:t>
                      </a:r>
                      <a:r>
                        <a:rPr lang="en-US" sz="1400" baseline="300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th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edition) 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June 29 - July 2 </a:t>
                      </a:r>
                      <a:endParaRPr lang="en-NL" sz="14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Paris, </a:t>
                      </a:r>
                      <a:r>
                        <a:rPr lang="en-US" sz="140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France</a:t>
                      </a:r>
                      <a:endParaRPr lang="en-NL" sz="1400" b="1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Europe</a:t>
                      </a:r>
                      <a:endParaRPr lang="en-NL" sz="14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669551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WGC-2013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(5</a:t>
                      </a:r>
                      <a:r>
                        <a:rPr lang="en-US" sz="1400" baseline="300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th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edition)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July 17 - 20 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Vancouver, </a:t>
                      </a:r>
                      <a:r>
                        <a:rPr lang="en-US" sz="140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Canada</a:t>
                      </a:r>
                      <a:endParaRPr lang="en-NL" sz="1400" b="1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North-America</a:t>
                      </a:r>
                      <a:endParaRPr lang="en-NL" sz="14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375507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WGC-2015 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(6</a:t>
                      </a:r>
                      <a:r>
                        <a:rPr lang="en-US" sz="1400" baseline="300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th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edition)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June 6 - 9 </a:t>
                      </a:r>
                      <a:endParaRPr lang="en-NL" sz="14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Hong Kong, </a:t>
                      </a:r>
                      <a:r>
                        <a:rPr lang="en-US" sz="140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Hong Kong</a:t>
                      </a:r>
                      <a:endParaRPr lang="en-NL" sz="1400" b="1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Asia</a:t>
                      </a:r>
                      <a:endParaRPr lang="en-NL" sz="14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149041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WGC-2017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(7</a:t>
                      </a:r>
                      <a:r>
                        <a:rPr lang="en-US" sz="1400" baseline="300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th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edition)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June 28 - July 1 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Helsinki, </a:t>
                      </a:r>
                      <a:r>
                        <a:rPr lang="en-US" sz="140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Finland</a:t>
                      </a:r>
                      <a:endParaRPr lang="en-NL" sz="1400" b="1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Europe</a:t>
                      </a:r>
                      <a:endParaRPr lang="en-NL" sz="14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126155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WGC-2019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(8</a:t>
                      </a:r>
                      <a:r>
                        <a:rPr lang="en-US" sz="1400" baseline="300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th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edition)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March 27 - 30 </a:t>
                      </a:r>
                      <a:endParaRPr lang="en-NL" sz="14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Melbourne, </a:t>
                      </a:r>
                      <a:r>
                        <a:rPr lang="en-US" sz="140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Australia</a:t>
                      </a:r>
                      <a:endParaRPr lang="en-NL" sz="1400" b="1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Australia</a:t>
                      </a:r>
                      <a:endParaRPr lang="en-NL" sz="14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497832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WGC-2021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(9</a:t>
                      </a:r>
                      <a:r>
                        <a:rPr lang="en-US" sz="1400" baseline="300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th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edition)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June 30 - July 3 </a:t>
                      </a:r>
                      <a:endParaRPr lang="en-NL" sz="14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Beyond Borders  (</a:t>
                      </a:r>
                      <a:r>
                        <a:rPr lang="en-US" sz="140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Japan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)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Virtual (Asia)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180346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WGC-2023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(10</a:t>
                      </a:r>
                      <a:r>
                        <a:rPr lang="en-US" sz="1400" baseline="300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th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edition)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June 28 - July 1 </a:t>
                      </a:r>
                      <a:endParaRPr lang="en-NL" sz="14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Rome, </a:t>
                      </a:r>
                      <a:r>
                        <a:rPr lang="en-US" sz="140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Italy</a:t>
                      </a:r>
                      <a:endParaRPr lang="en-NL" sz="1400" b="1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Europe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318952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WGC-2025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(11</a:t>
                      </a:r>
                      <a:r>
                        <a:rPr lang="en-US" sz="1400" baseline="300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th</a:t>
                      </a: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edition)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?</a:t>
                      </a:r>
                      <a:endParaRPr lang="en-NL" sz="14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?</a:t>
                      </a:r>
                      <a:endParaRPr lang="en-NL" sz="14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America </a:t>
                      </a:r>
                      <a:endParaRPr lang="en-NL" sz="14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0547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282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WGAlogo-normal-transparentBG copy.pdf" descr="WGAlogo-normal-transparentBG copy.pdf"/>
          <p:cNvPicPr>
            <a:picLocks noChangeAspect="1"/>
          </p:cNvPicPr>
          <p:nvPr/>
        </p:nvPicPr>
        <p:blipFill>
          <a:blip r:embed="rId3"/>
          <a:srcRect r="60709"/>
          <a:stretch>
            <a:fillRect/>
          </a:stretch>
        </p:blipFill>
        <p:spPr>
          <a:xfrm>
            <a:off x="162503" y="139163"/>
            <a:ext cx="1346752" cy="13135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2E0DBB0-EAF7-290E-6C46-830F50E2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DESTINATION CONSIDERED</a:t>
            </a:r>
            <a:endParaRPr lang="en-NL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098B02D-E736-C8AE-C6FB-8183B78E4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373" y="2141537"/>
            <a:ext cx="11145253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Toronto, Canada </a:t>
            </a:r>
            <a:r>
              <a:rPr lang="en-US" sz="2400" dirty="0">
                <a:solidFill>
                  <a:srgbClr val="FFFF00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Wingdings" panose="05000000000000000000" pitchFamily="2" charset="2"/>
              </a:rPr>
              <a:t></a:t>
            </a:r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Wingdings" panose="05000000000000000000" pitchFamily="2" charset="2"/>
              </a:rPr>
              <a:t> excluded from the short list as Vancouver hosted WGC-2013 </a:t>
            </a:r>
            <a:endParaRPr lang="en-US" sz="24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San Diego, United States </a:t>
            </a:r>
            <a:r>
              <a:rPr lang="en-US" sz="2400" dirty="0">
                <a:solidFill>
                  <a:srgbClr val="FFFF00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Wingdings" panose="05000000000000000000" pitchFamily="2" charset="2"/>
              </a:rPr>
              <a:t></a:t>
            </a:r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no availability in 2025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Honolulu/Hawaii, United States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Fort Lauderdale, United States</a:t>
            </a:r>
          </a:p>
          <a:p>
            <a:endParaRPr lang="en-US" sz="24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 algn="just">
              <a:buNone/>
            </a:pPr>
            <a:r>
              <a:rPr lang="en-US" sz="1900" i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east </a:t>
            </a:r>
            <a:r>
              <a:rPr lang="en-US" sz="1900" i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coast of North America was excluded as there is a high likelihood that the AGS meeting takes place in this same area in 2025. Also Boston hosted WGC-2009.</a:t>
            </a:r>
          </a:p>
          <a:p>
            <a:pPr marL="0" indent="0" algn="just">
              <a:buNone/>
            </a:pPr>
            <a:endParaRPr lang="en-US" sz="1000" i="1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 algn="just">
              <a:buNone/>
            </a:pPr>
            <a:r>
              <a:rPr lang="en-US" sz="1900" i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South America has been put aside for now because of the current challenges: political and economic instability (inflation in some countries like Argentina is very high - between 35% and 75% in the past 5 years), the national restrictions regarding import, the safety for international travelers and the lower interest from the industry.</a:t>
            </a:r>
          </a:p>
        </p:txBody>
      </p:sp>
    </p:spTree>
    <p:extLst>
      <p:ext uri="{BB962C8B-B14F-4D97-AF65-F5344CB8AC3E}">
        <p14:creationId xmlns:p14="http://schemas.microsoft.com/office/powerpoint/2010/main" val="105635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WGAlogo-normal-transparentBG copy.pdf" descr="WGAlogo-normal-transparentBG copy.pdf"/>
          <p:cNvPicPr>
            <a:picLocks noChangeAspect="1"/>
          </p:cNvPicPr>
          <p:nvPr/>
        </p:nvPicPr>
        <p:blipFill>
          <a:blip r:embed="rId3"/>
          <a:srcRect r="60709"/>
          <a:stretch>
            <a:fillRect/>
          </a:stretch>
        </p:blipFill>
        <p:spPr>
          <a:xfrm>
            <a:off x="162503" y="139163"/>
            <a:ext cx="1346752" cy="13135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2E0DBB0-EAF7-290E-6C46-830F50E2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AVAILABLE</a:t>
            </a:r>
            <a:endParaRPr lang="en-NL" dirty="0">
              <a:solidFill>
                <a:srgbClr val="FFFF0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098B02D-E736-C8AE-C6FB-8183B78E4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2663"/>
            <a:ext cx="10515600" cy="51236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Toronto, Canada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Honolulu/Hawaii, United States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Fort Lauderdale, United States</a:t>
            </a: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 algn="ctr">
              <a:buNone/>
            </a:pPr>
            <a:r>
              <a:rPr lang="en-US" sz="4400" dirty="0">
                <a:solidFill>
                  <a:srgbClr val="FFFF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SHORT-LISTED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Honolulu, Hawaii, United States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Fort Lauderdale, United States</a:t>
            </a: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EAEF7FEE-27E2-E19F-301F-17BE668AF9A3}"/>
              </a:ext>
            </a:extLst>
          </p:cNvPr>
          <p:cNvSpPr/>
          <p:nvPr/>
        </p:nvSpPr>
        <p:spPr>
          <a:xfrm>
            <a:off x="5730646" y="3429000"/>
            <a:ext cx="840422" cy="692727"/>
          </a:xfrm>
          <a:prstGeom prst="downArrow">
            <a:avLst/>
          </a:prstGeom>
          <a:solidFill>
            <a:srgbClr val="1D37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5877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WGAlogo-normal-transparentBG copy.pdf" descr="WGAlogo-normal-transparentBG copy.pdf"/>
          <p:cNvPicPr>
            <a:picLocks noChangeAspect="1"/>
          </p:cNvPicPr>
          <p:nvPr/>
        </p:nvPicPr>
        <p:blipFill>
          <a:blip r:embed="rId3"/>
          <a:srcRect r="60709"/>
          <a:stretch>
            <a:fillRect/>
          </a:stretch>
        </p:blipFill>
        <p:spPr>
          <a:xfrm>
            <a:off x="162503" y="139163"/>
            <a:ext cx="1346752" cy="13135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2E0DBB0-EAF7-290E-6C46-830F50E2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463" y="329197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CRITERIA FOR DESTINATIONS SELECTION</a:t>
            </a:r>
            <a:endParaRPr lang="en-NL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098B02D-E736-C8AE-C6FB-8183B78E4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solidFill>
                  <a:srgbClr val="FFFF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Destination</a:t>
            </a: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: political and economic stability, good health and safety situation, excellent infrastructure and transportation with an international airport providing direct connections to flights across the world</a:t>
            </a:r>
          </a:p>
          <a:p>
            <a:pPr algn="just">
              <a:buFont typeface="+mj-lt"/>
              <a:buAutoNum type="arabicPeriod"/>
            </a:pPr>
            <a:endParaRPr lang="en-US" sz="500" b="1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solidFill>
                  <a:srgbClr val="FFFF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Congress venue</a:t>
            </a: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: availability, capacity and room requirements</a:t>
            </a:r>
          </a:p>
          <a:p>
            <a:pPr algn="just">
              <a:buFont typeface="+mj-lt"/>
              <a:buAutoNum type="arabicPeriod"/>
            </a:pPr>
            <a:endParaRPr lang="en-US" sz="5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solidFill>
                  <a:srgbClr val="FFFF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Accommodation</a:t>
            </a: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: options close by the venue, different budget</a:t>
            </a:r>
          </a:p>
          <a:p>
            <a:pPr algn="just">
              <a:buFont typeface="+mj-lt"/>
              <a:buAutoNum type="arabicPeriod"/>
            </a:pPr>
            <a:endParaRPr lang="en-US" sz="5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solidFill>
                  <a:srgbClr val="FFFF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Local and national support</a:t>
            </a: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: fundings or marketing support from convention bureau</a:t>
            </a:r>
          </a:p>
          <a:p>
            <a:pPr algn="just">
              <a:buFont typeface="+mj-lt"/>
              <a:buAutoNum type="arabicPeriod"/>
            </a:pPr>
            <a:endParaRPr lang="en-US" sz="5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solidFill>
                  <a:srgbClr val="FFFF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Support from a local WGA Society</a:t>
            </a:r>
          </a:p>
        </p:txBody>
      </p:sp>
    </p:spTree>
    <p:extLst>
      <p:ext uri="{BB962C8B-B14F-4D97-AF65-F5344CB8AC3E}">
        <p14:creationId xmlns:p14="http://schemas.microsoft.com/office/powerpoint/2010/main" val="111173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WGAlogo-normal-transparentBG copy.pdf" descr="WGAlogo-normal-transparentBG copy.pdf"/>
          <p:cNvPicPr>
            <a:picLocks noChangeAspect="1"/>
          </p:cNvPicPr>
          <p:nvPr/>
        </p:nvPicPr>
        <p:blipFill>
          <a:blip r:embed="rId3"/>
          <a:srcRect r="60709"/>
          <a:stretch>
            <a:fillRect/>
          </a:stretch>
        </p:blipFill>
        <p:spPr>
          <a:xfrm>
            <a:off x="162503" y="139163"/>
            <a:ext cx="1346752" cy="13135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CAB4B0-9E67-447C-8607-AF75369A5728}"/>
              </a:ext>
            </a:extLst>
          </p:cNvPr>
          <p:cNvSpPr txBox="1"/>
          <p:nvPr/>
        </p:nvSpPr>
        <p:spPr>
          <a:xfrm>
            <a:off x="2950345" y="472747"/>
            <a:ext cx="5614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1. DESTINATION</a:t>
            </a:r>
          </a:p>
        </p:txBody>
      </p:sp>
      <p:graphicFrame>
        <p:nvGraphicFramePr>
          <p:cNvPr id="3" name="Table 6">
            <a:extLst>
              <a:ext uri="{FF2B5EF4-FFF2-40B4-BE49-F238E27FC236}">
                <a16:creationId xmlns:a16="http://schemas.microsoft.com/office/drawing/2014/main" id="{3492A3F9-F820-49F1-8B6D-B27381CE5D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769313"/>
              </p:ext>
            </p:extLst>
          </p:nvPr>
        </p:nvGraphicFramePr>
        <p:xfrm>
          <a:off x="442455" y="1657251"/>
          <a:ext cx="11405061" cy="257581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343203">
                  <a:extLst>
                    <a:ext uri="{9D8B030D-6E8A-4147-A177-3AD203B41FA5}">
                      <a16:colId xmlns:a16="http://schemas.microsoft.com/office/drawing/2014/main" val="2527405497"/>
                    </a:ext>
                  </a:extLst>
                </a:gridCol>
                <a:gridCol w="6061858">
                  <a:extLst>
                    <a:ext uri="{9D8B030D-6E8A-4147-A177-3AD203B41FA5}">
                      <a16:colId xmlns:a16="http://schemas.microsoft.com/office/drawing/2014/main" val="2884138770"/>
                    </a:ext>
                  </a:extLst>
                </a:gridCol>
              </a:tblGrid>
              <a:tr h="33350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Honolulu, Hawaii</a:t>
                      </a:r>
                      <a:endParaRPr lang="en-NL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Fort Lauderdale</a:t>
                      </a:r>
                      <a:endParaRPr lang="en-NL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650432"/>
                  </a:ext>
                </a:extLst>
              </a:tr>
              <a:tr h="2210052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600" b="1" dirty="0" err="1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O‘ahu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island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is famous for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iconic Waikiki Beach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, Pearl Harbor and the surfing mecca on the North Shore, but there’s much more to this storied destination.  </a:t>
                      </a:r>
                    </a:p>
                    <a:p>
                      <a:pPr algn="ctr"/>
                      <a:endParaRPr lang="en-US" sz="1600" b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Honolulu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is the capital city and business center of the state, with its airport a short 30-minute ride from the hotels and resorts of Waikiki.  </a:t>
                      </a:r>
                      <a:r>
                        <a:rPr lang="en-US" sz="1600" b="0" dirty="0" err="1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O‘ahu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is where business and aloha meet.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While it faces the Atlantic Ocean, it’s also filled with 165 miles of inland waterways that weave through the city, similar to Venice, Italy.</a:t>
                      </a:r>
                    </a:p>
                    <a:p>
                      <a:pPr algn="ctr"/>
                      <a:endParaRPr lang="en-US" sz="1600" b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In fact, Fort Lauderdale is known as the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Venice of America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8600092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B70712CE-AC9F-548F-A49F-BE5C4AE74D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1950" y="4388915"/>
            <a:ext cx="3438062" cy="2285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B709C8-AAE7-B5A1-25C1-E70C2F7276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32" t="3204" r="1" b="1971"/>
          <a:stretch/>
        </p:blipFill>
        <p:spPr>
          <a:xfrm>
            <a:off x="1294644" y="4388915"/>
            <a:ext cx="3539906" cy="2303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960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WGAlogo-normal-transparentBG copy.pdf" descr="WGAlogo-normal-transparentBG copy.pdf"/>
          <p:cNvPicPr>
            <a:picLocks noChangeAspect="1"/>
          </p:cNvPicPr>
          <p:nvPr/>
        </p:nvPicPr>
        <p:blipFill>
          <a:blip r:embed="rId4"/>
          <a:srcRect r="60709"/>
          <a:stretch>
            <a:fillRect/>
          </a:stretch>
        </p:blipFill>
        <p:spPr>
          <a:xfrm>
            <a:off x="162503" y="139163"/>
            <a:ext cx="1346752" cy="1313501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2A1A30-E195-47F6-A225-EF864EC8192C}"/>
              </a:ext>
            </a:extLst>
          </p:cNvPr>
          <p:cNvSpPr txBox="1"/>
          <p:nvPr/>
        </p:nvSpPr>
        <p:spPr>
          <a:xfrm>
            <a:off x="442455" y="173490"/>
            <a:ext cx="109928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ctr"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DESTINATION: SAFETY 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(via </a:t>
            </a:r>
            <a:r>
              <a:rPr lang="en-US" sz="2000" u="sng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travelsafe-abroad.com</a:t>
            </a: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C4105AF-FCD2-440F-B68E-622E0D5D96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231408"/>
              </p:ext>
            </p:extLst>
          </p:nvPr>
        </p:nvGraphicFramePr>
        <p:xfrm>
          <a:off x="1803332" y="1452664"/>
          <a:ext cx="9015664" cy="50901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048811">
                  <a:extLst>
                    <a:ext uri="{9D8B030D-6E8A-4147-A177-3AD203B41FA5}">
                      <a16:colId xmlns:a16="http://schemas.microsoft.com/office/drawing/2014/main" val="590786677"/>
                    </a:ext>
                  </a:extLst>
                </a:gridCol>
                <a:gridCol w="3167819">
                  <a:extLst>
                    <a:ext uri="{9D8B030D-6E8A-4147-A177-3AD203B41FA5}">
                      <a16:colId xmlns:a16="http://schemas.microsoft.com/office/drawing/2014/main" val="2527405497"/>
                    </a:ext>
                  </a:extLst>
                </a:gridCol>
                <a:gridCol w="2799034">
                  <a:extLst>
                    <a:ext uri="{9D8B030D-6E8A-4147-A177-3AD203B41FA5}">
                      <a16:colId xmlns:a16="http://schemas.microsoft.com/office/drawing/2014/main" val="2884138770"/>
                    </a:ext>
                  </a:extLst>
                </a:gridCol>
              </a:tblGrid>
              <a:tr h="57288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RISKS</a:t>
                      </a:r>
                      <a:endParaRPr lang="en-NL" sz="18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Honolulu, Hawaii</a:t>
                      </a: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600" b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Safety index: 64</a:t>
                      </a:r>
                      <a:endParaRPr lang="en-NL" sz="1600" b="0" dirty="0">
                        <a:solidFill>
                          <a:srgbClr val="FFFF00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Fort Lauderdale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Safety index: 65</a:t>
                      </a:r>
                      <a:endParaRPr lang="en-NL" sz="1600" b="0" dirty="0">
                        <a:solidFill>
                          <a:srgbClr val="FFFF00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650432"/>
                  </a:ext>
                </a:extLst>
              </a:tr>
              <a:tr h="4296637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Overall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Transport &amp; Taxi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Pick pockets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Natural disaster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Mugging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Terrorism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Scams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Women travelers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Tap water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rgbClr val="92D05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LOW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rgbClr val="92D050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rgbClr val="92D05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LOW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MEDIUM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MEDIUM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rgbClr val="92D05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LOW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MEDIUM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MEDIUM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rgbClr val="92D05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LOW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MEDIUM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rgbClr val="92D05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LOW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rgbClr val="92D050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rgbClr val="92D05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LOW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rgbClr val="92D050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rgbClr val="92D05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LOW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MEDIUM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rgbClr val="92D05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LOW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MEDIUM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rgbClr val="92D05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LOW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rgbClr val="92D050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rgbClr val="92D05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LOW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rgbClr val="92D050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rgbClr val="92D05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LOW</a:t>
                      </a:r>
                      <a:endParaRPr lang="en-GB" sz="1600" dirty="0">
                        <a:solidFill>
                          <a:srgbClr val="92D050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8600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28195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WGAlogo-normal-transparentBG copy.pdf" descr="WGAlogo-normal-transparentBG copy.pdf"/>
          <p:cNvPicPr>
            <a:picLocks noChangeAspect="1"/>
          </p:cNvPicPr>
          <p:nvPr/>
        </p:nvPicPr>
        <p:blipFill>
          <a:blip r:embed="rId3"/>
          <a:srcRect r="60709"/>
          <a:stretch>
            <a:fillRect/>
          </a:stretch>
        </p:blipFill>
        <p:spPr>
          <a:xfrm>
            <a:off x="162503" y="139163"/>
            <a:ext cx="1346752" cy="13135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CAB4B0-9E67-447C-8607-AF75369A5728}"/>
              </a:ext>
            </a:extLst>
          </p:cNvPr>
          <p:cNvSpPr txBox="1"/>
          <p:nvPr/>
        </p:nvSpPr>
        <p:spPr>
          <a:xfrm>
            <a:off x="1729413" y="472747"/>
            <a:ext cx="10118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1. DESTINATION: ACCESS &amp; TRANSPORTATION</a:t>
            </a:r>
          </a:p>
        </p:txBody>
      </p:sp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99183415-B860-4D82-BD22-DDBEDA0AF1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084497"/>
              </p:ext>
            </p:extLst>
          </p:nvPr>
        </p:nvGraphicFramePr>
        <p:xfrm>
          <a:off x="442455" y="1867490"/>
          <a:ext cx="11405061" cy="45720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515285">
                  <a:extLst>
                    <a:ext uri="{9D8B030D-6E8A-4147-A177-3AD203B41FA5}">
                      <a16:colId xmlns:a16="http://schemas.microsoft.com/office/drawing/2014/main" val="2527405497"/>
                    </a:ext>
                  </a:extLst>
                </a:gridCol>
                <a:gridCol w="5889776">
                  <a:extLst>
                    <a:ext uri="{9D8B030D-6E8A-4147-A177-3AD203B41FA5}">
                      <a16:colId xmlns:a16="http://schemas.microsoft.com/office/drawing/2014/main" val="2884138770"/>
                    </a:ext>
                  </a:extLst>
                </a:gridCol>
              </a:tblGrid>
              <a:tr h="3464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Honolulu, Hawaii</a:t>
                      </a:r>
                      <a:endParaRPr lang="en-NL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Fort Lauderdale</a:t>
                      </a:r>
                      <a:endParaRPr lang="en-NL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650432"/>
                  </a:ext>
                </a:extLst>
              </a:tr>
              <a:tr h="2684713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it-IT" sz="1800" b="1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it-IT" sz="1800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Daniel K. Inouye International Airport</a:t>
                      </a:r>
                      <a:r>
                        <a:rPr lang="it-IT" sz="18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: 13.5 km / </a:t>
                      </a:r>
                      <a:r>
                        <a:rPr lang="it-IT" sz="180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14 min drive</a:t>
                      </a:r>
                      <a:r>
                        <a:rPr lang="it-IT" sz="18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from suggested congress venue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it-IT" sz="18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Airport transportation: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Shuttles, taxi’s and Ubers available at varied costs.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The Bus which is the public transportation for Honolulu. </a:t>
                      </a:r>
                      <a:r>
                        <a:rPr lang="en-US" sz="1800" u="sng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http://www.thebus.org/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 Cost is $3.00 USD each way.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8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800" i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Non-Stop Transpacific Seats and Flights to Hawai‘i: Australia, Canada, Japan, Korea, US, New Zealand, Philippines, French Polynesia, Fiji</a:t>
                      </a:r>
                      <a:endParaRPr lang="it-IT" sz="1800" i="1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it-IT" sz="18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1" kern="12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Lauderdale-Hollywood International Airport 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(FLL): 6.5 km / </a:t>
                      </a:r>
                      <a:r>
                        <a:rPr lang="en-US" sz="1800" kern="120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8 min drive 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from suggested congress venue. Offers nonstop flights to and from over 80 U.S. cities and global connectivity to over 60 international destinations.</a:t>
                      </a:r>
                    </a:p>
                    <a:p>
                      <a:pPr algn="l"/>
                      <a:endParaRPr lang="en-US" sz="1800" kern="12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1800" b="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Brightline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b="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the area’s </a:t>
                      </a:r>
                      <a:r>
                        <a:rPr lang="en-US" sz="1800" b="0" kern="120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high-speed passenger </a:t>
                      </a:r>
                      <a:r>
                        <a:rPr lang="en-US" sz="1800" b="0" kern="1200" dirty="0" err="1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railsystem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, is a convenient way to travel between Greater Fort Lauderdale, West Palm Beach and Miami. Greater Fort Lauderdale’s central South Florida location makes it easy for attendees to arrive through </a:t>
                      </a:r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two international airports 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and explore these neighboring areas.</a:t>
                      </a:r>
                    </a:p>
                    <a:p>
                      <a:pPr algn="l"/>
                      <a:endParaRPr lang="en-US" sz="1800" kern="12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Miami international airport 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is </a:t>
                      </a:r>
                      <a:r>
                        <a:rPr lang="en-US" sz="1800" kern="120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45 min drive 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away.</a:t>
                      </a:r>
                    </a:p>
                    <a:p>
                      <a:pPr algn="l"/>
                      <a:endParaRPr lang="en-US" sz="1800" kern="12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8600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458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WGAlogo-normal-transparentBG copy.pdf" descr="WGAlogo-normal-transparentBG copy.pdf"/>
          <p:cNvPicPr>
            <a:picLocks noChangeAspect="1"/>
          </p:cNvPicPr>
          <p:nvPr/>
        </p:nvPicPr>
        <p:blipFill>
          <a:blip r:embed="rId3"/>
          <a:srcRect r="60709"/>
          <a:stretch>
            <a:fillRect/>
          </a:stretch>
        </p:blipFill>
        <p:spPr>
          <a:xfrm>
            <a:off x="162503" y="63882"/>
            <a:ext cx="1346752" cy="1313501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2A1A30-E195-47F6-A225-EF864EC8192C}"/>
              </a:ext>
            </a:extLst>
          </p:cNvPr>
          <p:cNvSpPr txBox="1"/>
          <p:nvPr/>
        </p:nvSpPr>
        <p:spPr>
          <a:xfrm>
            <a:off x="2930338" y="472747"/>
            <a:ext cx="6014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2. CONGRESS VENUE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B23E3D7-602C-442B-A899-B4F95370A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065115"/>
              </p:ext>
            </p:extLst>
          </p:nvPr>
        </p:nvGraphicFramePr>
        <p:xfrm>
          <a:off x="442454" y="1377383"/>
          <a:ext cx="11405061" cy="362712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625836">
                  <a:extLst>
                    <a:ext uri="{9D8B030D-6E8A-4147-A177-3AD203B41FA5}">
                      <a16:colId xmlns:a16="http://schemas.microsoft.com/office/drawing/2014/main" val="2527405497"/>
                    </a:ext>
                  </a:extLst>
                </a:gridCol>
                <a:gridCol w="5779225">
                  <a:extLst>
                    <a:ext uri="{9D8B030D-6E8A-4147-A177-3AD203B41FA5}">
                      <a16:colId xmlns:a16="http://schemas.microsoft.com/office/drawing/2014/main" val="2884138770"/>
                    </a:ext>
                  </a:extLst>
                </a:gridCol>
              </a:tblGrid>
              <a:tr h="34732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Hawaii Convention Center (HCC)</a:t>
                      </a:r>
                      <a:endParaRPr lang="en-NL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Broward County Convention Center</a:t>
                      </a:r>
                      <a:endParaRPr lang="en-NL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650432"/>
                  </a:ext>
                </a:extLst>
              </a:tr>
              <a:tr h="286540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Just steps from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Waikīkī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, the HCC is a stunning marriage of form and function,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open to sky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and sun between the shade of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terraces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and lanais, graced with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courtyards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waterfalls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fishponds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Designed by world-renowned architects Wimberly Allison Tong &amp; Goo and LMN, this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luminous structure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shines like a gem tucked into its tropical setting, blending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state-of-the-art technology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with authentic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island ambiance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as a monument to the cultural diversity and legendary spirit of aloha that inspires attendees to see the world in a new light.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Click here to access the venue’s website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The  Greater Fort Lauderdale/ Broward County Convention </a:t>
                      </a:r>
                      <a:r>
                        <a:rPr lang="en-GB" sz="1600" dirty="0" err="1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Center</a:t>
                      </a:r>
                      <a:r>
                        <a:rPr lang="en-GB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is undergoing a </a:t>
                      </a:r>
                      <a:r>
                        <a:rPr lang="en-GB" sz="160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major transformation</a:t>
                      </a:r>
                      <a:r>
                        <a:rPr lang="en-GB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Located on the scenic Intracoastal Waterway, the new convention </a:t>
                      </a:r>
                      <a:r>
                        <a:rPr lang="en-GB" sz="1600" dirty="0" err="1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center</a:t>
                      </a:r>
                      <a:r>
                        <a:rPr lang="en-GB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will offer both indoor and outdoor event space with stunning waterfront views–and even Water Taxi access (due Q3-Q4 2025).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This venue is also just minutes from downtown, the beaches and the airport. 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Click here to access the venue’s website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860009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7A2E5D5-9EE9-541D-E93C-00447A7173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462" r="922" b="927"/>
          <a:stretch/>
        </p:blipFill>
        <p:spPr>
          <a:xfrm>
            <a:off x="-114703" y="5082650"/>
            <a:ext cx="3600231" cy="1775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D80B5E-5E71-DE28-9D1E-F1A587E1B5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2505" y="5071617"/>
            <a:ext cx="2605865" cy="1786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85D86F-F3EF-E128-40ED-4219CBE4F9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8862" y="5082650"/>
            <a:ext cx="3588400" cy="1775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79B9ADA-CEA0-ADC1-1431-2AED583CF9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11159" y="5082651"/>
            <a:ext cx="3125941" cy="1775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03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WGAlogo-normal-transparentBG copy.pdf" descr="WGAlogo-normal-transparentBG copy.pdf"/>
          <p:cNvPicPr>
            <a:picLocks noChangeAspect="1"/>
          </p:cNvPicPr>
          <p:nvPr/>
        </p:nvPicPr>
        <p:blipFill>
          <a:blip r:embed="rId3"/>
          <a:srcRect r="60709"/>
          <a:stretch>
            <a:fillRect/>
          </a:stretch>
        </p:blipFill>
        <p:spPr>
          <a:xfrm>
            <a:off x="162503" y="139163"/>
            <a:ext cx="1346752" cy="1313501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2A1A30-E195-47F6-A225-EF864EC8192C}"/>
              </a:ext>
            </a:extLst>
          </p:cNvPr>
          <p:cNvSpPr txBox="1"/>
          <p:nvPr/>
        </p:nvSpPr>
        <p:spPr>
          <a:xfrm>
            <a:off x="1995371" y="462779"/>
            <a:ext cx="8657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2. CONGRESS VENUE: ROOM ALLOCATION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B23E3D7-602C-442B-A899-B4F95370A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40653"/>
              </p:ext>
            </p:extLst>
          </p:nvPr>
        </p:nvGraphicFramePr>
        <p:xfrm>
          <a:off x="393469" y="1801148"/>
          <a:ext cx="11405061" cy="46024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625836">
                  <a:extLst>
                    <a:ext uri="{9D8B030D-6E8A-4147-A177-3AD203B41FA5}">
                      <a16:colId xmlns:a16="http://schemas.microsoft.com/office/drawing/2014/main" val="2527405497"/>
                    </a:ext>
                  </a:extLst>
                </a:gridCol>
                <a:gridCol w="5779225">
                  <a:extLst>
                    <a:ext uri="{9D8B030D-6E8A-4147-A177-3AD203B41FA5}">
                      <a16:colId xmlns:a16="http://schemas.microsoft.com/office/drawing/2014/main" val="2884138770"/>
                    </a:ext>
                  </a:extLst>
                </a:gridCol>
              </a:tblGrid>
              <a:tr h="30232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Hawaii Convention Center (HCC)</a:t>
                      </a:r>
                      <a:endParaRPr lang="en-NL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Broward County Convention Center</a:t>
                      </a:r>
                      <a:endParaRPr lang="en-NL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650432"/>
                  </a:ext>
                </a:extLst>
              </a:tr>
              <a:tr h="1550189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Stunning venue with a lot of daylight and open space.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They can accommodate all capacity requested for session rooms and offices.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Exhibition, poster area, registration would be on the </a:t>
                      </a: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first/ground floor</a:t>
                      </a: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. Session rooms would be on the </a:t>
                      </a: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third and </a:t>
                      </a:r>
                      <a:r>
                        <a:rPr lang="en-US" sz="1600" b="1" kern="1200" dirty="0" err="1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foor</a:t>
                      </a: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floor</a:t>
                      </a: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. Offices would be on the second floor. A parking is on the second floor but it doesn’t deter attendees from moving up with escalators and elevators.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en-US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b="1" u="sng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Click here to watch a 3-min video tour of the venue</a:t>
                      </a:r>
                      <a:endParaRPr lang="en-US" sz="1600" b="1" u="sng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n-US" sz="1600" b="1" u="sng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b="1" u="sng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Here is an interactive floorplan for more details</a:t>
                      </a:r>
                      <a:endParaRPr lang="en-US" sz="1600" b="1" u="sng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Venue is </a:t>
                      </a:r>
                      <a:r>
                        <a:rPr lang="en-GB" sz="160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currently expanding </a:t>
                      </a:r>
                      <a:r>
                        <a:rPr lang="en-GB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with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the construction of a hotel and a new ballroom. The full expansion project is due to finish August–Sept 2025. Click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here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to view live camera of the construction site.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Click here to see the FUTURE convention center</a:t>
                      </a:r>
                      <a:endParaRPr lang="en-GB" sz="1600" b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n-US" sz="1600" u="sng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u="none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The space they are offering for WGC is not in the construction site.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They are fully operational and are hosting events, currently a 10,000 delegates conference.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n-GB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All space suggested for WGC-2025 are bigger than requested, except the plenary room.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n-GB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Exhibition, poster area, registration would be on the </a:t>
                      </a: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first/ground floor</a:t>
                      </a: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. Session rooms would be on the </a:t>
                      </a: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second and third floor</a:t>
                      </a: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. Offices would be on the second floor.</a:t>
                      </a:r>
                      <a:endParaRPr lang="en-GB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en-GB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GB" sz="1600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Click here for a virtual tour of the ACTUAL venue</a:t>
                      </a:r>
                      <a:endParaRPr lang="en-GB" sz="1600" b="1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8600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160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WGAlogo-normal-transparentBG copy.pdf" descr="WGAlogo-normal-transparentBG copy.pdf"/>
          <p:cNvPicPr>
            <a:picLocks noChangeAspect="1"/>
          </p:cNvPicPr>
          <p:nvPr/>
        </p:nvPicPr>
        <p:blipFill>
          <a:blip r:embed="rId3"/>
          <a:srcRect r="60709"/>
          <a:stretch>
            <a:fillRect/>
          </a:stretch>
        </p:blipFill>
        <p:spPr>
          <a:xfrm>
            <a:off x="162503" y="139163"/>
            <a:ext cx="1346752" cy="1313501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2A1A30-E195-47F6-A225-EF864EC8192C}"/>
              </a:ext>
            </a:extLst>
          </p:cNvPr>
          <p:cNvSpPr txBox="1"/>
          <p:nvPr/>
        </p:nvSpPr>
        <p:spPr>
          <a:xfrm>
            <a:off x="2649431" y="472747"/>
            <a:ext cx="725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INCLUDED IN ROOM RENTAL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E3AF797-C625-4535-9255-9168929587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441154"/>
              </p:ext>
            </p:extLst>
          </p:nvPr>
        </p:nvGraphicFramePr>
        <p:xfrm>
          <a:off x="595858" y="1461413"/>
          <a:ext cx="11434134" cy="241204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537786">
                  <a:extLst>
                    <a:ext uri="{9D8B030D-6E8A-4147-A177-3AD203B41FA5}">
                      <a16:colId xmlns:a16="http://schemas.microsoft.com/office/drawing/2014/main" val="2527405497"/>
                    </a:ext>
                  </a:extLst>
                </a:gridCol>
                <a:gridCol w="5896348">
                  <a:extLst>
                    <a:ext uri="{9D8B030D-6E8A-4147-A177-3AD203B41FA5}">
                      <a16:colId xmlns:a16="http://schemas.microsoft.com/office/drawing/2014/main" val="2884138770"/>
                    </a:ext>
                  </a:extLst>
                </a:gridCol>
              </a:tblGrid>
              <a:tr h="2822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Hawaii Convention Center (HCC)</a:t>
                      </a:r>
                      <a:endParaRPr lang="en-NL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Broward County Convention Center</a:t>
                      </a:r>
                      <a:endParaRPr lang="en-NL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650432"/>
                  </a:ext>
                </a:extLst>
              </a:tr>
              <a:tr h="2046288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Room rental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Lectern/Podium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>
                          <a:solidFill>
                            <a:srgbClr val="FFFF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Easel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Table, linen, chairs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>
                          <a:solidFill>
                            <a:srgbClr val="FFFF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Refresh – one mid-day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Electricity and Air conditioning</a:t>
                      </a:r>
                      <a:endParaRPr lang="en-NL" sz="1600" b="0" kern="1200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Room rental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First set up of chairs is included (classroom, theater, etc.) except exhibition hall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Electricity and Air conditioning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ca-ES" sz="1200" kern="1200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	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8600092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7171FA3F-A947-E876-6DDC-2F4F328F9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40" y="4244069"/>
            <a:ext cx="2584391" cy="2093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E71FDB-BC74-C8A0-AF47-92E2D21620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0934" y="4397863"/>
            <a:ext cx="2906884" cy="2167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813146-2743-C48A-5BA8-DCF1BA766B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0772" y="3534279"/>
            <a:ext cx="3032150" cy="1572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2E5D8D-5EA3-1868-A974-5955EC2C21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0453" y="5227031"/>
            <a:ext cx="2842546" cy="16309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2408C51-AB21-E4F6-E93B-71E6B6CC05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44995" y="4977353"/>
            <a:ext cx="2947412" cy="1798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EB78932-9859-ABC8-8FF8-058E83C3F3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89364" y="3167908"/>
            <a:ext cx="2842546" cy="1599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221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WGAlogo-normal-transparentBG copy.pdf" descr="WGAlogo-normal-transparentBG copy.pdf"/>
          <p:cNvPicPr>
            <a:picLocks noChangeAspect="1"/>
          </p:cNvPicPr>
          <p:nvPr/>
        </p:nvPicPr>
        <p:blipFill>
          <a:blip r:embed="rId3"/>
          <a:srcRect r="60709"/>
          <a:stretch>
            <a:fillRect/>
          </a:stretch>
        </p:blipFill>
        <p:spPr>
          <a:xfrm>
            <a:off x="162503" y="139163"/>
            <a:ext cx="1346752" cy="13135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CAB4B0-9E67-447C-8607-AF75369A5728}"/>
              </a:ext>
            </a:extLst>
          </p:cNvPr>
          <p:cNvSpPr txBox="1"/>
          <p:nvPr/>
        </p:nvSpPr>
        <p:spPr>
          <a:xfrm>
            <a:off x="3078465" y="472747"/>
            <a:ext cx="7385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2. CONGRESS VENUE: REFERENCES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4E10B34-FBF2-43E7-A910-C7D29CA7D4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254205"/>
              </p:ext>
            </p:extLst>
          </p:nvPr>
        </p:nvGraphicFramePr>
        <p:xfrm>
          <a:off x="717285" y="1938622"/>
          <a:ext cx="11113354" cy="209588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413013">
                  <a:extLst>
                    <a:ext uri="{9D8B030D-6E8A-4147-A177-3AD203B41FA5}">
                      <a16:colId xmlns:a16="http://schemas.microsoft.com/office/drawing/2014/main" val="2527405497"/>
                    </a:ext>
                  </a:extLst>
                </a:gridCol>
                <a:gridCol w="5700341">
                  <a:extLst>
                    <a:ext uri="{9D8B030D-6E8A-4147-A177-3AD203B41FA5}">
                      <a16:colId xmlns:a16="http://schemas.microsoft.com/office/drawing/2014/main" val="2884138770"/>
                    </a:ext>
                  </a:extLst>
                </a:gridCol>
              </a:tblGrid>
              <a:tr h="3367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Hawaii Convention Center (HCC)</a:t>
                      </a:r>
                      <a:endParaRPr lang="en-NL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Broward County Convention Center</a:t>
                      </a:r>
                      <a:endParaRPr lang="en-NL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650432"/>
                  </a:ext>
                </a:extLst>
              </a:tr>
              <a:tr h="1730122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Not much happened from 2020 – 2021 because of the pandemic.  Hawaii started having meetings again as of January 2022.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The Center was recently closed for expansion from 2020-2022, but please see below their medical/ pharmaceutical history.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The Society of Thoracic Surgeons (2018): Est. Attendance 5,300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kern="1200" noProof="0" dirty="0" err="1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Pri</a:t>
                      </a:r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-Med Conference (2024): Est. attendance 4,000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kern="120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860009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D1E73FD-F46F-63CC-6EBB-C3196CA224C4}"/>
              </a:ext>
            </a:extLst>
          </p:cNvPr>
          <p:cNvSpPr txBox="1"/>
          <p:nvPr/>
        </p:nvSpPr>
        <p:spPr>
          <a:xfrm>
            <a:off x="1131217" y="1153543"/>
            <a:ext cx="104458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1600" i="1" dirty="0">
                <a:solidFill>
                  <a:schemeClr val="bg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We asked them to provide references of medical events they hosted in the past 5 years </a:t>
            </a:r>
          </a:p>
          <a:p>
            <a:pPr lvl="0" algn="ctr"/>
            <a:r>
              <a:rPr lang="en-US" sz="1600" i="1" dirty="0">
                <a:solidFill>
                  <a:schemeClr val="bg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with regards to compliance of the destination. Here is the information they shared: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C48DA0-0D8B-D47D-A681-1E9FC3386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15" y="4334875"/>
            <a:ext cx="3087918" cy="2321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67AED8-974E-8F78-D666-7D30CAF10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226" y="4561331"/>
            <a:ext cx="2923468" cy="2095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762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WGAlogo-normal-transparentBG copy.pdf" descr="WGAlogo-normal-transparentBG copy.pdf"/>
          <p:cNvPicPr>
            <a:picLocks noChangeAspect="1"/>
          </p:cNvPicPr>
          <p:nvPr/>
        </p:nvPicPr>
        <p:blipFill>
          <a:blip r:embed="rId3"/>
          <a:srcRect r="60709"/>
          <a:stretch>
            <a:fillRect/>
          </a:stretch>
        </p:blipFill>
        <p:spPr>
          <a:xfrm>
            <a:off x="162503" y="139163"/>
            <a:ext cx="1346752" cy="13135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CAB4B0-9E67-447C-8607-AF75369A5728}"/>
              </a:ext>
            </a:extLst>
          </p:cNvPr>
          <p:cNvSpPr txBox="1"/>
          <p:nvPr/>
        </p:nvSpPr>
        <p:spPr>
          <a:xfrm>
            <a:off x="3078466" y="472747"/>
            <a:ext cx="603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2. CONGRESS VENUE: DATES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4E10B34-FBF2-43E7-A910-C7D29CA7D4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6894612"/>
              </p:ext>
            </p:extLst>
          </p:nvPr>
        </p:nvGraphicFramePr>
        <p:xfrm>
          <a:off x="726712" y="2240280"/>
          <a:ext cx="10738575" cy="29260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230468">
                  <a:extLst>
                    <a:ext uri="{9D8B030D-6E8A-4147-A177-3AD203B41FA5}">
                      <a16:colId xmlns:a16="http://schemas.microsoft.com/office/drawing/2014/main" val="2527405497"/>
                    </a:ext>
                  </a:extLst>
                </a:gridCol>
                <a:gridCol w="5508107">
                  <a:extLst>
                    <a:ext uri="{9D8B030D-6E8A-4147-A177-3AD203B41FA5}">
                      <a16:colId xmlns:a16="http://schemas.microsoft.com/office/drawing/2014/main" val="2884138770"/>
                    </a:ext>
                  </a:extLst>
                </a:gridCol>
              </a:tblGrid>
              <a:tr h="3367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Honolulu, Hawaii</a:t>
                      </a:r>
                      <a:endParaRPr lang="en-NL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Fort Lauderdale</a:t>
                      </a:r>
                      <a:endParaRPr lang="en-NL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650432"/>
                  </a:ext>
                </a:extLst>
              </a:tr>
              <a:tr h="1730122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b="1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Wednesday, June 25-Saturday, June 28, 2025</a:t>
                      </a:r>
                      <a:endParaRPr lang="en-US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Average temperature is usually </a:t>
                      </a:r>
                      <a:r>
                        <a:rPr lang="en-US" sz="1800" kern="120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23°C (74°F) to 27°C (80°F)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Average relative humidity in June in Honolulu is </a:t>
                      </a:r>
                      <a:r>
                        <a:rPr lang="en-US" sz="1800" kern="120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72%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High season is July/August.  Hawaii has a strong transient pull, but the spring and fall seem to be the “lower” season.  June is on the shoulder of the lower season.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1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Wednesday, June 18-Saturday, June 21, 2025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Average temperature is usually </a:t>
                      </a:r>
                      <a:r>
                        <a:rPr lang="en-US" b="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27</a:t>
                      </a:r>
                      <a:r>
                        <a:rPr lang="en-US" sz="1800" kern="120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°C (</a:t>
                      </a:r>
                      <a:r>
                        <a:rPr lang="en-US" sz="1800" b="0" kern="120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80</a:t>
                      </a:r>
                      <a:r>
                        <a:rPr lang="en-US" sz="1800" kern="120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°F</a:t>
                      </a:r>
                      <a:r>
                        <a:rPr lang="en-US" sz="1800" b="0" kern="120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1800" kern="120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en-US" sz="1800" b="0" kern="120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30</a:t>
                      </a:r>
                      <a:r>
                        <a:rPr lang="en-US" sz="1800" kern="120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°C (85°F)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Average relative humidity in June in Fort Lauderdale is </a:t>
                      </a:r>
                      <a:r>
                        <a:rPr lang="en-US" sz="1800" kern="120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74%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High season runs from January to May, June is shoulder season.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8600092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EB5F0CDF-DEFB-EDBD-1A8E-EA08A517FF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550" y="5291390"/>
            <a:ext cx="5102233" cy="859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35F193-33C5-5B9D-2111-DD43F319900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752" b="8415"/>
          <a:stretch/>
        </p:blipFill>
        <p:spPr>
          <a:xfrm>
            <a:off x="799667" y="5291390"/>
            <a:ext cx="5102233" cy="859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030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WGAlogo-normal-transparentBG copy.pdf" descr="WGAlogo-normal-transparentBG copy.pdf"/>
          <p:cNvPicPr>
            <a:picLocks noChangeAspect="1"/>
          </p:cNvPicPr>
          <p:nvPr/>
        </p:nvPicPr>
        <p:blipFill>
          <a:blip r:embed="rId3"/>
          <a:srcRect r="60709"/>
          <a:stretch>
            <a:fillRect/>
          </a:stretch>
        </p:blipFill>
        <p:spPr>
          <a:xfrm>
            <a:off x="162503" y="139163"/>
            <a:ext cx="1346752" cy="13135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CAB4B0-9E67-447C-8607-AF75369A5728}"/>
              </a:ext>
            </a:extLst>
          </p:cNvPr>
          <p:cNvSpPr txBox="1"/>
          <p:nvPr/>
        </p:nvSpPr>
        <p:spPr>
          <a:xfrm>
            <a:off x="2737169" y="315105"/>
            <a:ext cx="603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3. ACCOMMODATION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4E10B34-FBF2-43E7-A910-C7D29CA7D4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374760"/>
              </p:ext>
            </p:extLst>
          </p:nvPr>
        </p:nvGraphicFramePr>
        <p:xfrm>
          <a:off x="162503" y="1452664"/>
          <a:ext cx="11800111" cy="5283271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528281">
                  <a:extLst>
                    <a:ext uri="{9D8B030D-6E8A-4147-A177-3AD203B41FA5}">
                      <a16:colId xmlns:a16="http://schemas.microsoft.com/office/drawing/2014/main" val="2527405497"/>
                    </a:ext>
                  </a:extLst>
                </a:gridCol>
                <a:gridCol w="6271830">
                  <a:extLst>
                    <a:ext uri="{9D8B030D-6E8A-4147-A177-3AD203B41FA5}">
                      <a16:colId xmlns:a16="http://schemas.microsoft.com/office/drawing/2014/main" val="2884138770"/>
                    </a:ext>
                  </a:extLst>
                </a:gridCol>
              </a:tblGrid>
              <a:tr h="3912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Honolulu, Hawaii</a:t>
                      </a:r>
                      <a:endParaRPr lang="en-NL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Fort Lauderdale</a:t>
                      </a:r>
                      <a:endParaRPr lang="en-NL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650432"/>
                  </a:ext>
                </a:extLst>
              </a:tr>
              <a:tr h="47925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500" b="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Honolulu has over </a:t>
                      </a:r>
                      <a:r>
                        <a:rPr lang="en-US" sz="1500" b="1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28,000 hotel rooms </a:t>
                      </a:r>
                      <a:r>
                        <a:rPr lang="en-US" sz="1500" b="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within 2.4 km /1.5 miles of the Convention Center.  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1500" b="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500" b="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Within walking distance from HCC </a:t>
                      </a:r>
                      <a:r>
                        <a:rPr lang="en-US" sz="1500" b="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(from $200 USD to $400):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Ala Moana Hotel : 5 min walk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Prince Waikiki: 10 min walk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Doubletree Waikiki: 5 min walk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Hilton Hawaiian Village: 15 min walk 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1500" b="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1500" b="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1500" b="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1500" b="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1500" b="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1500" b="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1500" b="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1500" b="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1500" b="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500" b="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Dorm rooms at the University of Hawai‘i, the East West Center and Chaminade University of Honolulu can also be secured to offer a more cost-effective housing option. Dorms are approximately 3.5 km / 2,2 miles from the venue and prices start at </a:t>
                      </a:r>
                      <a:r>
                        <a:rPr lang="en-US" sz="1500" b="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$72 USD per night. </a:t>
                      </a:r>
                      <a:endParaRPr lang="en-US" sz="1500" b="0" kern="1200" noProof="0" dirty="0">
                        <a:solidFill>
                          <a:srgbClr val="FFFF00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500" b="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The destination offers over </a:t>
                      </a:r>
                      <a:r>
                        <a:rPr lang="en-US" sz="1500" b="1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3,000 hotel rooms</a:t>
                      </a:r>
                      <a:r>
                        <a:rPr lang="en-US" sz="1500" b="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within 2.4 km / 1.5 miles of the Convention Center.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500" b="0" kern="120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500" b="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Two closest hotels </a:t>
                      </a:r>
                      <a:r>
                        <a:rPr lang="en-US" sz="1500" b="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(from $250 USD to $450)</a:t>
                      </a:r>
                      <a:r>
                        <a:rPr lang="en-US" sz="1500" b="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Hilton Fort Lauderdale Marina: 4 min walk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Renaissance: 6 min walk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500" b="0" kern="120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500" b="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More options are available further away, see map below: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500" b="0" kern="120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500" b="0" kern="120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500" b="0" kern="120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500" b="0" kern="120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500" b="0" kern="120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500" b="0" kern="120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500" b="0" kern="120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500" b="0" kern="120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500" b="0" kern="120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500" b="0" kern="120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500" b="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Lower budget option: limited-service hotels in the area within 7 minutes from the Convention Center.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860009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5247BFF-DA87-3EAA-C345-378CD3A51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1211" y="3805907"/>
            <a:ext cx="3362051" cy="1989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5E0FC0-A318-3D57-54BC-10906ED0B99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5996"/>
          <a:stretch/>
        </p:blipFill>
        <p:spPr>
          <a:xfrm>
            <a:off x="1797905" y="3805907"/>
            <a:ext cx="2601270" cy="1878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361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WGAlogo-normal-transparentBG copy.pdf" descr="WGAlogo-normal-transparentBG copy.pdf"/>
          <p:cNvPicPr>
            <a:picLocks noChangeAspect="1"/>
          </p:cNvPicPr>
          <p:nvPr/>
        </p:nvPicPr>
        <p:blipFill>
          <a:blip r:embed="rId3"/>
          <a:srcRect r="60709"/>
          <a:stretch>
            <a:fillRect/>
          </a:stretch>
        </p:blipFill>
        <p:spPr>
          <a:xfrm>
            <a:off x="162503" y="139163"/>
            <a:ext cx="1346752" cy="1313501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2A1A30-E195-47F6-A225-EF864EC8192C}"/>
              </a:ext>
            </a:extLst>
          </p:cNvPr>
          <p:cNvSpPr txBox="1"/>
          <p:nvPr/>
        </p:nvSpPr>
        <p:spPr>
          <a:xfrm>
            <a:off x="2222709" y="600281"/>
            <a:ext cx="8098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4. LOCAL AND NATIONAL SUPPORT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4F653BF-83FB-4489-9DC9-60F0C86ECE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912414"/>
              </p:ext>
            </p:extLst>
          </p:nvPr>
        </p:nvGraphicFramePr>
        <p:xfrm>
          <a:off x="478669" y="2508279"/>
          <a:ext cx="11191715" cy="2241241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704848">
                  <a:extLst>
                    <a:ext uri="{9D8B030D-6E8A-4147-A177-3AD203B41FA5}">
                      <a16:colId xmlns:a16="http://schemas.microsoft.com/office/drawing/2014/main" val="2527405497"/>
                    </a:ext>
                  </a:extLst>
                </a:gridCol>
                <a:gridCol w="5486867">
                  <a:extLst>
                    <a:ext uri="{9D8B030D-6E8A-4147-A177-3AD203B41FA5}">
                      <a16:colId xmlns:a16="http://schemas.microsoft.com/office/drawing/2014/main" val="2884138770"/>
                    </a:ext>
                  </a:extLst>
                </a:gridCol>
              </a:tblGrid>
              <a:tr h="3409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Honolulu, Hawaii</a:t>
                      </a:r>
                      <a:endParaRPr lang="en-NL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Fort Lauderdale</a:t>
                      </a:r>
                      <a:endParaRPr lang="en-NL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650432"/>
                  </a:ext>
                </a:extLst>
              </a:tr>
              <a:tr h="18754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Rental fee will be waived if client spends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minimum of USD 75,000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on Food and Beverage at HCC.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Rental Rate will be waived if client commits 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500 Total Room Nights (TRN) on 3 peak nights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across 2+ hotels in the area for June 2025.</a:t>
                      </a:r>
                      <a:endParaRPr lang="en-GB" b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8600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902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WGAlogo-normal-transparentBG copy.pdf" descr="WGAlogo-normal-transparentBG copy.pdf"/>
          <p:cNvPicPr>
            <a:picLocks noChangeAspect="1"/>
          </p:cNvPicPr>
          <p:nvPr/>
        </p:nvPicPr>
        <p:blipFill>
          <a:blip r:embed="rId4"/>
          <a:srcRect r="60709"/>
          <a:stretch>
            <a:fillRect/>
          </a:stretch>
        </p:blipFill>
        <p:spPr>
          <a:xfrm>
            <a:off x="162503" y="139163"/>
            <a:ext cx="1346752" cy="1313501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F31DAB-F416-4BB2-B3AA-9482DC22996E}"/>
              </a:ext>
            </a:extLst>
          </p:cNvPr>
          <p:cNvSpPr txBox="1"/>
          <p:nvPr/>
        </p:nvSpPr>
        <p:spPr>
          <a:xfrm>
            <a:off x="2996253" y="472747"/>
            <a:ext cx="6014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COST COMPARISON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D6A0F6F-C0AD-4316-B004-A3353CE3F0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788110"/>
              </p:ext>
            </p:extLst>
          </p:nvPr>
        </p:nvGraphicFramePr>
        <p:xfrm>
          <a:off x="382336" y="1679171"/>
          <a:ext cx="11242314" cy="440574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6018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00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6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69319">
                  <a:extLst>
                    <a:ext uri="{9D8B030D-6E8A-4147-A177-3AD203B41FA5}">
                      <a16:colId xmlns:a16="http://schemas.microsoft.com/office/drawing/2014/main" val="4142951578"/>
                    </a:ext>
                  </a:extLst>
                </a:gridCol>
                <a:gridCol w="1620571">
                  <a:extLst>
                    <a:ext uri="{9D8B030D-6E8A-4147-A177-3AD203B41FA5}">
                      <a16:colId xmlns:a16="http://schemas.microsoft.com/office/drawing/2014/main" val="3126675647"/>
                    </a:ext>
                  </a:extLst>
                </a:gridCol>
              </a:tblGrid>
              <a:tr h="722552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Destination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Financial support/benefits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Venue Rental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Catering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Dates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3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329"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Honolulu, Hawaii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Rental fee will be waived if client spends a minimum of USD 75,000 on Food and Beverage at HCC.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USD 214,290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Coffee Break</a:t>
                      </a: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: USD 8 per person</a:t>
                      </a:r>
                      <a:br>
                        <a:rPr lang="en-US" sz="14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Lunch Box</a:t>
                      </a: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: USD 30 per person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Poster Reception</a:t>
                      </a: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: USD 14 per person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400" kern="12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June 25-28, 2025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400" kern="12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2863"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Fort Lauderdale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Rental Rate will be waived if client commits to 500 Total Room Nights (TRN) on 3 peak nights</a:t>
                      </a:r>
                    </a:p>
                    <a:p>
                      <a:pPr algn="ctr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across 2+ hotels in the area for June 2025.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USD 160,630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Coffee Break</a:t>
                      </a: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: USD 18 per person</a:t>
                      </a:r>
                      <a:br>
                        <a:rPr lang="en-US" sz="14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Lunch Box</a:t>
                      </a: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: USD 40 per person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Poster Reception</a:t>
                      </a: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: USD 30 per person</a:t>
                      </a:r>
                    </a:p>
                    <a:p>
                      <a:pPr algn="ctr"/>
                      <a:endParaRPr lang="nl-NL" sz="1400" kern="12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June 18-21, 2025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nl-NL" sz="1400" kern="12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EBC6146-C38E-F4F8-D880-EA712A5DF3AF}"/>
              </a:ext>
            </a:extLst>
          </p:cNvPr>
          <p:cNvSpPr txBox="1"/>
          <p:nvPr/>
        </p:nvSpPr>
        <p:spPr>
          <a:xfrm>
            <a:off x="1701478" y="6311422"/>
            <a:ext cx="110052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*Prices indicated are excluding VAT and service charge where applicable. Prices are subject to change to reflect market price at time of event.</a:t>
            </a:r>
            <a:endParaRPr lang="en-NL" sz="1400" i="1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2479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WGAlogo-normal-transparentBG copy.pdf" descr="WGAlogo-normal-transparentBG copy.pdf"/>
          <p:cNvPicPr>
            <a:picLocks noChangeAspect="1"/>
          </p:cNvPicPr>
          <p:nvPr/>
        </p:nvPicPr>
        <p:blipFill>
          <a:blip r:embed="rId4"/>
          <a:srcRect r="60709"/>
          <a:stretch>
            <a:fillRect/>
          </a:stretch>
        </p:blipFill>
        <p:spPr>
          <a:xfrm>
            <a:off x="162503" y="139163"/>
            <a:ext cx="1346752" cy="1313501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F31DAB-F416-4BB2-B3AA-9482DC22996E}"/>
              </a:ext>
            </a:extLst>
          </p:cNvPr>
          <p:cNvSpPr txBox="1"/>
          <p:nvPr/>
        </p:nvSpPr>
        <p:spPr>
          <a:xfrm>
            <a:off x="3254804" y="472747"/>
            <a:ext cx="6014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SUMMARY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D6A0F6F-C0AD-4316-B004-A3353CE3F0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301495"/>
              </p:ext>
            </p:extLst>
          </p:nvPr>
        </p:nvGraphicFramePr>
        <p:xfrm>
          <a:off x="1267720" y="1171205"/>
          <a:ext cx="9988645" cy="548225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648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3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569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1344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Destination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Honolulu, Hawaii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Fort Lauderdale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3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390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Dates available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June 25-28, 2025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June 18-21, 2025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5890617"/>
                  </a:ext>
                </a:extLst>
              </a:tr>
              <a:tr h="899035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Weather forecast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b="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Average temperature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b="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Average humidity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b="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Chances of rain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23°C (74°F) to 27°C (80°F)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72% average humidity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3% chance of rain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27</a:t>
                      </a:r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°C (</a:t>
                      </a:r>
                      <a:r>
                        <a:rPr lang="en-US" sz="1600" b="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80</a:t>
                      </a:r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°F</a:t>
                      </a:r>
                      <a:r>
                        <a:rPr lang="en-US" sz="1600" b="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en-US" sz="1600" b="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30</a:t>
                      </a:r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°C (85°F)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74% average humidity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54% chance of rain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758484"/>
                  </a:ext>
                </a:extLst>
              </a:tr>
              <a:tr h="91663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Accessibility of destination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- 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5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8816676"/>
                  </a:ext>
                </a:extLst>
              </a:tr>
              <a:tr h="916637">
                <a:tc>
                  <a:txBody>
                    <a:bodyPr/>
                    <a:lstStyle/>
                    <a:p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Congress venue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- Capacity and room requirements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- Flexibility and responsiveness</a:t>
                      </a:r>
                    </a:p>
                    <a:p>
                      <a:pPr>
                        <a:buFont typeface="+mj-lt"/>
                        <a:buNone/>
                      </a:pPr>
                      <a:endParaRPr lang="en-US" sz="2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25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5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5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6330851"/>
                  </a:ext>
                </a:extLst>
              </a:tr>
              <a:tr h="801585">
                <a:tc>
                  <a:txBody>
                    <a:bodyPr/>
                    <a:lstStyle/>
                    <a:p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Accommodation options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+ 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5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9785">
                <a:tc>
                  <a:txBody>
                    <a:bodyPr/>
                    <a:lstStyle/>
                    <a:p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Local and national support/subvention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5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84433" marR="84433" marT="42217" marB="4221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6371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WGAlogo-normal-transparentBG copy.pdf" descr="WGAlogo-normal-transparentBG copy.pdf"/>
          <p:cNvPicPr>
            <a:picLocks noChangeAspect="1"/>
          </p:cNvPicPr>
          <p:nvPr/>
        </p:nvPicPr>
        <p:blipFill>
          <a:blip r:embed="rId4"/>
          <a:srcRect r="60709"/>
          <a:stretch>
            <a:fillRect/>
          </a:stretch>
        </p:blipFill>
        <p:spPr>
          <a:xfrm>
            <a:off x="162503" y="139163"/>
            <a:ext cx="1346752" cy="1313501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2A1A30-E195-47F6-A225-EF864EC8192C}"/>
              </a:ext>
            </a:extLst>
          </p:cNvPr>
          <p:cNvSpPr txBox="1"/>
          <p:nvPr/>
        </p:nvSpPr>
        <p:spPr>
          <a:xfrm>
            <a:off x="1697571" y="472747"/>
            <a:ext cx="9085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OTHER OPHTHALMOLOGY EVENTS IN 2025</a:t>
            </a:r>
            <a:endParaRPr lang="nl-NL" sz="3600" b="1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D538E2D-6ECB-46EB-9243-F17716F165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923858"/>
              </p:ext>
            </p:extLst>
          </p:nvPr>
        </p:nvGraphicFramePr>
        <p:xfrm>
          <a:off x="1196371" y="1354357"/>
          <a:ext cx="10087505" cy="53644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614277">
                  <a:extLst>
                    <a:ext uri="{9D8B030D-6E8A-4147-A177-3AD203B41FA5}">
                      <a16:colId xmlns:a16="http://schemas.microsoft.com/office/drawing/2014/main" val="2527405497"/>
                    </a:ext>
                  </a:extLst>
                </a:gridCol>
                <a:gridCol w="3199576">
                  <a:extLst>
                    <a:ext uri="{9D8B030D-6E8A-4147-A177-3AD203B41FA5}">
                      <a16:colId xmlns:a16="http://schemas.microsoft.com/office/drawing/2014/main" val="2884138770"/>
                    </a:ext>
                  </a:extLst>
                </a:gridCol>
                <a:gridCol w="3273652">
                  <a:extLst>
                    <a:ext uri="{9D8B030D-6E8A-4147-A177-3AD203B41FA5}">
                      <a16:colId xmlns:a16="http://schemas.microsoft.com/office/drawing/2014/main" val="1093092264"/>
                    </a:ext>
                  </a:extLst>
                </a:gridCol>
              </a:tblGrid>
              <a:tr h="28225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Event</a:t>
                      </a:r>
                      <a:endParaRPr lang="en-NL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Date</a:t>
                      </a:r>
                      <a:endParaRPr lang="en-NL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Location</a:t>
                      </a:r>
                      <a:endParaRPr lang="en-NL" sz="16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6504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NANOS 51st Annual Meeting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March 15-20, 2025</a:t>
                      </a:r>
                      <a:endParaRPr lang="en-GB" sz="1600" kern="120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Tucson, USA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86000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AGS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kern="120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March TBD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kern="120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USA TBD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0896400"/>
                  </a:ext>
                </a:extLst>
              </a:tr>
              <a:tr h="2335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40</a:t>
                      </a:r>
                      <a:r>
                        <a:rPr lang="en-US" sz="1600" b="1" kern="1200" baseline="300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APAO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April 3-6, 2025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New Delhi, India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91907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i="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ASCRS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6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April 25-28, 2025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Los Angeles, USA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24472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i="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ARVO Annual Meeting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6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May 4-8, 2025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Austin, USA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847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i="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AOS Annual Meeting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6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May 15-17, 2025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Naples, USA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38243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EGS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June TBD</a:t>
                      </a:r>
                      <a:endParaRPr lang="en-GB" sz="1600" kern="1200" dirty="0">
                        <a:solidFill>
                          <a:srgbClr val="FFFF00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TBD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85495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SOE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600" kern="120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June TBD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TBD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2905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QLD Branch Annual Scientific Meeting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6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August 1-2, 2025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TBD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64214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i="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ESCRS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6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September 12, 2025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TBD</a:t>
                      </a:r>
                      <a:endParaRPr lang="en-US" sz="1600" kern="120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80797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i="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36</a:t>
                      </a:r>
                      <a:r>
                        <a:rPr lang="en-US" sz="1600" b="1" i="0" kern="1200" baseline="300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1600" b="1" i="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 JGS Meeting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6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September 12-14, 2025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Japan TBD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55252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i="0" kern="1200" noProof="0" dirty="0" err="1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AAOpt</a:t>
                      </a:r>
                      <a:endParaRPr lang="en-US" sz="1600" b="1" i="0" kern="1200" noProof="0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6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October 8-11, 2025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Boston, USA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33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i="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AAO Annual Meeting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October 17-20, 2025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Orlando, USA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65712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i="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OB Congress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November 26-28, 2025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Brussels, Belgium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7249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noProof="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World Cornea Congress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600" kern="120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TBD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rgbClr val="FFFF00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TBD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8625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2356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WGC 2021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GC 2021 theme" id="{6EBA5D22-A7B6-4214-8148-CC9B1E0FC198}" vid="{27F84D28-058B-4EEB-9431-939A252215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6636ef-6117-4937-8d14-6408b58b3f6a">
      <Terms xmlns="http://schemas.microsoft.com/office/infopath/2007/PartnerControls"/>
    </lcf76f155ced4ddcb4097134ff3c332f>
    <TaxCatchAll xmlns="afbb3e09-20fc-41fe-891c-ad2d1d514bb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308817E432984F87E58D3F16BC7CB8" ma:contentTypeVersion="16" ma:contentTypeDescription="Create a new document." ma:contentTypeScope="" ma:versionID="329064229ec7800d7b247b0e16b751b5">
  <xsd:schema xmlns:xsd="http://www.w3.org/2001/XMLSchema" xmlns:xs="http://www.w3.org/2001/XMLSchema" xmlns:p="http://schemas.microsoft.com/office/2006/metadata/properties" xmlns:ns2="436636ef-6117-4937-8d14-6408b58b3f6a" xmlns:ns3="afbb3e09-20fc-41fe-891c-ad2d1d514bb0" targetNamespace="http://schemas.microsoft.com/office/2006/metadata/properties" ma:root="true" ma:fieldsID="7f573f20e1d2f0d386d8f185bc4e7b14" ns2:_="" ns3:_="">
    <xsd:import namespace="436636ef-6117-4937-8d14-6408b58b3f6a"/>
    <xsd:import namespace="afbb3e09-20fc-41fe-891c-ad2d1d514b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6636ef-6117-4937-8d14-6408b58b3f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06aaa40-c663-4506-a8f2-94edda6b6d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bb3e09-20fc-41fe-891c-ad2d1d514bb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0cdf721-26e8-4fa8-af8e-77262affdfc5}" ma:internalName="TaxCatchAll" ma:showField="CatchAllData" ma:web="afbb3e09-20fc-41fe-891c-ad2d1d514b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A01CD7-5B33-4117-947B-1D8F2BFB49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64ED602-F4F2-44E1-B9F5-019DCFD273BD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cca23f68-1874-4b99-91a1-f59f0532c29e"/>
    <ds:schemaRef ds:uri="http://schemas.microsoft.com/office/2006/documentManagement/types"/>
    <ds:schemaRef ds:uri="33cc2fe6-d691-4e39-a8a4-3bb83de6350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47E438F-BDBF-4E7D-9A75-7D67050BD35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3309</TotalTime>
  <Words>2184</Words>
  <Application>Microsoft Office PowerPoint</Application>
  <PresentationFormat>Widescreen</PresentationFormat>
  <Paragraphs>395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Source Sans Pro</vt:lpstr>
      <vt:lpstr>Wingdings</vt:lpstr>
      <vt:lpstr>WGC 2021 theme</vt:lpstr>
      <vt:lpstr>PowerPoint Presentation</vt:lpstr>
      <vt:lpstr>CONGRESS ROTATION</vt:lpstr>
      <vt:lpstr>LOOKING BACK AT PREVIOUS EDITIONS</vt:lpstr>
      <vt:lpstr>DESTINATION CONSIDERED</vt:lpstr>
      <vt:lpstr>AVAILABLE</vt:lpstr>
      <vt:lpstr>CRITERIA FOR DESTINATIONS SELECTION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Katharina Jacobi (MCI Amsterdam)</dc:creator>
  <cp:lastModifiedBy>Liezl Botha</cp:lastModifiedBy>
  <cp:revision>4</cp:revision>
  <dcterms:created xsi:type="dcterms:W3CDTF">2019-02-28T11:28:21Z</dcterms:created>
  <dcterms:modified xsi:type="dcterms:W3CDTF">2023-04-13T12:18:52Z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0x0101002D308817E432984F87E58D3F16BC7CB8</vt:lpwstr>
  </property>
  <property fmtid="{D5CDD505-2E9C-101B-9397-08002B2CF9AE}" pid="3" name="MSIP_Label_7cbf2ee6-7391-4c03-b07a-3137c8a2243c_Enabled">
    <vt:lpwstr>true</vt:lpwstr>
  </property>
  <property fmtid="{D5CDD505-2E9C-101B-9397-08002B2CF9AE}" pid="4" name="MSIP_Label_7cbf2ee6-7391-4c03-b07a-3137c8a2243c_SetDate">
    <vt:lpwstr>2022-09-26T13:02:55Z</vt:lpwstr>
  </property>
  <property fmtid="{D5CDD505-2E9C-101B-9397-08002B2CF9AE}" pid="5" name="MSIP_Label_7cbf2ee6-7391-4c03-b07a-3137c8a2243c_Method">
    <vt:lpwstr>Standard</vt:lpwstr>
  </property>
  <property fmtid="{D5CDD505-2E9C-101B-9397-08002B2CF9AE}" pid="6" name="MSIP_Label_7cbf2ee6-7391-4c03-b07a-3137c8a2243c_Name">
    <vt:lpwstr>Internal</vt:lpwstr>
  </property>
  <property fmtid="{D5CDD505-2E9C-101B-9397-08002B2CF9AE}" pid="7" name="MSIP_Label_7cbf2ee6-7391-4c03-b07a-3137c8a2243c_SiteId">
    <vt:lpwstr>ac144e41-8001-48f0-9e1c-170716ed06b6</vt:lpwstr>
  </property>
  <property fmtid="{D5CDD505-2E9C-101B-9397-08002B2CF9AE}" pid="8" name="MSIP_Label_7cbf2ee6-7391-4c03-b07a-3137c8a2243c_ActionId">
    <vt:lpwstr>dfb9512b-b6ae-4da3-886c-63b40a8bacfb</vt:lpwstr>
  </property>
  <property fmtid="{D5CDD505-2E9C-101B-9397-08002B2CF9AE}" pid="9" name="MSIP_Label_7cbf2ee6-7391-4c03-b07a-3137c8a2243c_ContentBits">
    <vt:lpwstr>1</vt:lpwstr>
  </property>
  <property fmtid="{D5CDD505-2E9C-101B-9397-08002B2CF9AE}" pid="10" name="MediaServiceImageTags">
    <vt:lpwstr/>
  </property>
</Properties>
</file>